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81" r:id="rId6"/>
    <p:sldId id="261" r:id="rId7"/>
    <p:sldId id="279" r:id="rId8"/>
    <p:sldId id="282" r:id="rId9"/>
    <p:sldId id="283" r:id="rId10"/>
    <p:sldId id="284" r:id="rId11"/>
    <p:sldId id="285" r:id="rId12"/>
    <p:sldId id="286" r:id="rId13"/>
    <p:sldId id="27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6" r:id="rId22"/>
    <p:sldId id="294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userDrawn="1">
          <p15:clr>
            <a:srgbClr val="A4A3A4"/>
          </p15:clr>
        </p15:guide>
        <p15:guide id="3" orient="horz" pos="43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-582" y="-90"/>
      </p:cViewPr>
      <p:guideLst>
        <p:guide orient="horz" pos="4315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A0DDCBA-4221-4327-99E9-8C0F51482723}" type="datetimeFigureOut">
              <a:rPr lang="en-IN" smtClean="0"/>
              <a:t>16-05-2023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58DA34-E1A3-890C-3BE9-90FB103413F5}"/>
              </a:ext>
            </a:extLst>
          </p:cNvPr>
          <p:cNvSpPr txBox="1"/>
          <p:nvPr/>
        </p:nvSpPr>
        <p:spPr>
          <a:xfrm>
            <a:off x="1321484" y="520571"/>
            <a:ext cx="99436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7030A0"/>
                </a:solidFill>
              </a:rPr>
              <a:t>P230 -&gt; </a:t>
            </a:r>
            <a:r>
              <a:rPr lang="en-IN" sz="3600" b="1" smtClean="0">
                <a:solidFill>
                  <a:srgbClr val="7030A0"/>
                </a:solidFill>
              </a:rPr>
              <a:t>Drug Classification  </a:t>
            </a:r>
            <a:endParaRPr lang="en-IN" sz="36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2176E6-F822-DE56-8DD2-485B9A63C3F4}"/>
              </a:ext>
            </a:extLst>
          </p:cNvPr>
          <p:cNvSpPr txBox="1"/>
          <p:nvPr/>
        </p:nvSpPr>
        <p:spPr>
          <a:xfrm>
            <a:off x="850093" y="1158124"/>
            <a:ext cx="295284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i="1" dirty="0" smtClean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Group 3</a:t>
            </a:r>
          </a:p>
          <a:p>
            <a:endParaRPr lang="en-US" sz="2000" dirty="0">
              <a:latin typeface="Arial Black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Mr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Vinayak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Mr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Pranay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Matkar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Mr Vijay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Sonkamble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Varunika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Palsetty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Milissa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Dabre</a:t>
            </a:r>
            <a:endParaRPr lang="en-IN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7B35BDD-7898-7E88-329A-BF0AE0DDC839}"/>
              </a:ext>
            </a:extLst>
          </p:cNvPr>
          <p:cNvSpPr txBox="1"/>
          <p:nvPr/>
        </p:nvSpPr>
        <p:spPr>
          <a:xfrm>
            <a:off x="815787" y="4293100"/>
            <a:ext cx="5190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Under the guidance of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4891D36-D9E0-C357-4E41-FF44FA948F63}"/>
              </a:ext>
            </a:extLst>
          </p:cNvPr>
          <p:cNvSpPr txBox="1"/>
          <p:nvPr/>
        </p:nvSpPr>
        <p:spPr>
          <a:xfrm>
            <a:off x="953123" y="4937906"/>
            <a:ext cx="323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Bapuram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Pallavi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5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1706" y="1481329"/>
            <a:ext cx="5490693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Here we can observe that amongst the review there are more number of positive reviews other than negative reviews.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Percentage of positive reviews is 75.09% and percentage of negative reviews is 24.91%.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3983" y="132970"/>
            <a:ext cx="5765442" cy="74279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Sentiment Analysis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1" y="1142166"/>
            <a:ext cx="5194443" cy="48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65916" y="1481329"/>
            <a:ext cx="10616484" cy="4095223"/>
          </a:xfrm>
        </p:spPr>
        <p:txBody>
          <a:bodyPr/>
          <a:lstStyle/>
          <a:p>
            <a:pPr marL="624078" indent="-514350">
              <a:buAutoNum type="arabicParenR"/>
            </a:pPr>
            <a:r>
              <a:rPr lang="en-US" dirty="0" smtClean="0"/>
              <a:t>Removing Punctuation Marks.</a:t>
            </a:r>
          </a:p>
          <a:p>
            <a:pPr marL="624078" indent="-514350">
              <a:buAutoNum type="arabicParenR"/>
            </a:pPr>
            <a:endParaRPr lang="en-US" dirty="0" smtClean="0"/>
          </a:p>
          <a:p>
            <a:pPr marL="624078" indent="-514350">
              <a:buAutoNum type="arabicParenR"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sz="2000" dirty="0" smtClean="0"/>
              <a:t> </a:t>
            </a:r>
          </a:p>
          <a:p>
            <a:pPr marL="109728" indent="0">
              <a:buNone/>
            </a:pPr>
            <a:endParaRPr lang="en-IN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rial Black" pitchFamily="34" charset="0"/>
              </a:rPr>
              <a:t>Data Pre Processing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9" y="3393423"/>
            <a:ext cx="3924848" cy="1143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9" y="2004593"/>
            <a:ext cx="9373908" cy="1200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9" y="4536583"/>
            <a:ext cx="932627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033" y="103032"/>
            <a:ext cx="10972800" cy="5891382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2)Removing </a:t>
            </a:r>
            <a:r>
              <a:rPr lang="en-US" dirty="0" smtClean="0"/>
              <a:t>Stop Words.</a:t>
            </a:r>
          </a:p>
          <a:p>
            <a:pPr marL="109728" indent="0">
              <a:buNone/>
            </a:pPr>
            <a:r>
              <a:rPr lang="en-US" dirty="0" smtClean="0"/>
              <a:t>3)Delete HTML.</a:t>
            </a:r>
          </a:p>
          <a:p>
            <a:pPr marL="109728" indent="0">
              <a:buNone/>
            </a:pPr>
            <a:r>
              <a:rPr lang="en-US" dirty="0" smtClean="0"/>
              <a:t>4)Make a space.</a:t>
            </a:r>
          </a:p>
          <a:p>
            <a:pPr marL="109728" indent="0">
              <a:buNone/>
            </a:pPr>
            <a:r>
              <a:rPr lang="en-US" dirty="0" smtClean="0"/>
              <a:t>5)Lower Letters.</a:t>
            </a:r>
          </a:p>
          <a:p>
            <a:pPr marL="109728" indent="0">
              <a:buNone/>
            </a:pPr>
            <a:r>
              <a:rPr lang="en-US" dirty="0" smtClean="0"/>
              <a:t>6)Lemmatization.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7899"/>
            <a:ext cx="5743975" cy="2421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69" y="-1"/>
            <a:ext cx="7723031" cy="2987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9437" y="3618963"/>
            <a:ext cx="50871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Data pre processing is done and here we can see the cleaned data</a:t>
            </a:r>
            <a:r>
              <a:rPr lang="en-US" dirty="0" smtClean="0"/>
              <a:t>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And we will consider </a:t>
            </a:r>
            <a:r>
              <a:rPr lang="en-US" sz="2000" dirty="0" smtClean="0"/>
              <a:t>review clean </a:t>
            </a:r>
            <a:r>
              <a:rPr lang="en-US" sz="2000" dirty="0" smtClean="0"/>
              <a:t>for the model building process.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6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5D62081-9783-56AE-16D8-367E86CBA51C}"/>
              </a:ext>
            </a:extLst>
          </p:cNvPr>
          <p:cNvSpPr txBox="1"/>
          <p:nvPr/>
        </p:nvSpPr>
        <p:spPr>
          <a:xfrm>
            <a:off x="376519" y="215153"/>
            <a:ext cx="551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Train and Test Data 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30" y="1114192"/>
            <a:ext cx="7592485" cy="14098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519" y="2975020"/>
            <a:ext cx="7595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We have considered review clean as independent variable.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/>
              <a:t>And Condition </a:t>
            </a:r>
            <a:r>
              <a:rPr lang="en-US" sz="2400" dirty="0" smtClean="0"/>
              <a:t>as dependent variable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13" y="158728"/>
            <a:ext cx="4567707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Model Building</a:t>
            </a:r>
            <a:endParaRPr lang="en-IN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1)</a:t>
            </a:r>
            <a:r>
              <a:rPr lang="en-US" sz="2400" dirty="0" smtClean="0"/>
              <a:t>Naive Bayes With Count </a:t>
            </a:r>
            <a:r>
              <a:rPr lang="en-US" sz="2400" dirty="0" err="1" smtClean="0"/>
              <a:t>Vectorizer</a:t>
            </a:r>
            <a:r>
              <a:rPr lang="en-US" sz="2400" dirty="0" smtClean="0"/>
              <a:t>.</a:t>
            </a:r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endParaRPr lang="en-US" sz="2400" dirty="0" smtClean="0"/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33" y="2015770"/>
            <a:ext cx="5231195" cy="2775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14" y="135455"/>
            <a:ext cx="5825086" cy="4539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9481" y="4790942"/>
            <a:ext cx="6248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applying this we have achieved the accuracy of 95.5%.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878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3183"/>
            <a:ext cx="10972800" cy="5814109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2)Passive Aggressive Classifier With Count Vectorizor.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dirty="0"/>
              <a:t>.</a:t>
            </a:r>
            <a:endParaRPr lang="en-IN" dirty="0"/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2" y="840585"/>
            <a:ext cx="7897327" cy="2343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14" y="1749796"/>
            <a:ext cx="5004586" cy="4761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276" y="3541690"/>
            <a:ext cx="6104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applying this we have achieved 94.9% accuracy.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90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03031"/>
            <a:ext cx="10972800" cy="5904261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3)Naïve Bayes With TIDF Vectorizor.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3" y="576688"/>
            <a:ext cx="8087854" cy="3515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1071807"/>
            <a:ext cx="5147255" cy="49583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789" y="4288665"/>
            <a:ext cx="5434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applying this we have achieved 89.6% accuracy.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786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8789"/>
            <a:ext cx="10972800" cy="5878503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4)Passive Aggressive Classifier With TIDF Vectorizor.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2" y="607936"/>
            <a:ext cx="8011643" cy="2686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90" y="0"/>
            <a:ext cx="512049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832" y="3709115"/>
            <a:ext cx="4696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applying this we have achieved 96.1% accuracy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95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31821"/>
            <a:ext cx="10972800" cy="5775472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5)Passive Aggressive Classifier By Using Bigram Method.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920"/>
            <a:ext cx="7983064" cy="2857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692" y="847487"/>
            <a:ext cx="5682581" cy="5496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305" y="3953814"/>
            <a:ext cx="5525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applying this we have achieved 96.7% accuracy.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533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31821"/>
            <a:ext cx="10972800" cy="5775472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6)Passive Aggressive Classifier By Using Trigram Method.</a:t>
            </a:r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470"/>
            <a:ext cx="8106906" cy="2724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81" y="-115910"/>
            <a:ext cx="526316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668" y="3760631"/>
            <a:ext cx="5177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applying this method we have achieved 96.6% accuracy.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697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226DDE-6283-DE92-7080-F129577F2369}"/>
              </a:ext>
            </a:extLst>
          </p:cNvPr>
          <p:cNvSpPr txBox="1"/>
          <p:nvPr/>
        </p:nvSpPr>
        <p:spPr>
          <a:xfrm>
            <a:off x="537886" y="484094"/>
            <a:ext cx="8760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tx2">
                    <a:lumMod val="75000"/>
                  </a:schemeClr>
                </a:solidFill>
              </a:rPr>
              <a:t>Business Objective </a:t>
            </a:r>
            <a:r>
              <a:rPr lang="en-IN" sz="2800" b="1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Bahnschrift" pitchFamily="34" charset="0"/>
              </a:rPr>
              <a:t>Classification Of Patient Condition Based On Review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.  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2800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1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itchFamily="34" charset="0"/>
              </a:rPr>
              <a:t>Overall Summary</a:t>
            </a:r>
            <a:endParaRPr lang="en-IN" dirty="0">
              <a:latin typeface="Arial Black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3" y="1502592"/>
            <a:ext cx="9440592" cy="3839111"/>
          </a:xfrm>
        </p:spPr>
      </p:pic>
    </p:spTree>
    <p:extLst>
      <p:ext uri="{BB962C8B-B14F-4D97-AF65-F5344CB8AC3E}">
        <p14:creationId xmlns:p14="http://schemas.microsoft.com/office/powerpoint/2010/main" val="260918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We </a:t>
            </a:r>
            <a:r>
              <a:rPr lang="en-US" dirty="0"/>
              <a:t>have choose Naive Bayes model for our data validation.</a:t>
            </a:r>
            <a:endParaRPr lang="en-IN" dirty="0"/>
          </a:p>
          <a:p>
            <a:pPr marL="109728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Arial Black" pitchFamily="34" charset="0"/>
              </a:rPr>
              <a:t>Conclusion</a:t>
            </a:r>
            <a:endParaRPr lang="en-IN" dirty="0">
              <a:solidFill>
                <a:schemeClr val="accent2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4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ployment 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464" y="1030309"/>
            <a:ext cx="9672034" cy="47192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6271" y="94333"/>
            <a:ext cx="4438918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</a:rPr>
              <a:t>Deployment</a:t>
            </a:r>
            <a:endParaRPr lang="en-IN" dirty="0">
              <a:solidFill>
                <a:schemeClr val="accent3">
                  <a:lumMod val="75000"/>
                </a:schemeClr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4271" y="2568121"/>
            <a:ext cx="3078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Franklin Gothic Demi" pitchFamily="34" charset="0"/>
              </a:rPr>
              <a:t>Thank  You.</a:t>
            </a:r>
            <a:endParaRPr lang="en-IN" sz="4000" b="1" dirty="0">
              <a:latin typeface="Franklin Gothic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932FE5F-0616-697D-B674-5FC68AD886CD}"/>
              </a:ext>
            </a:extLst>
          </p:cNvPr>
          <p:cNvSpPr txBox="1"/>
          <p:nvPr/>
        </p:nvSpPr>
        <p:spPr>
          <a:xfrm>
            <a:off x="170329" y="170331"/>
            <a:ext cx="309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Project  Flow </a:t>
            </a:r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1030" name="Picture 6" descr="Top 5 Data Science Projects For Beginners &amp; Experts | Edureka">
            <a:extLst>
              <a:ext uri="{FF2B5EF4-FFF2-40B4-BE49-F238E27FC236}">
                <a16:creationId xmlns:a16="http://schemas.microsoft.com/office/drawing/2014/main" xmlns="" id="{E6C80CAA-E0A7-4C22-E30B-848290D52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5" y="116541"/>
            <a:ext cx="9368119" cy="662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6CD2B2D-06AC-9109-BF83-931243033508}"/>
              </a:ext>
            </a:extLst>
          </p:cNvPr>
          <p:cNvSpPr txBox="1"/>
          <p:nvPr/>
        </p:nvSpPr>
        <p:spPr>
          <a:xfrm>
            <a:off x="313765" y="286873"/>
            <a:ext cx="4563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</a:rPr>
              <a:t>Analysis Of Data </a:t>
            </a:r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9" y="1018840"/>
            <a:ext cx="4520483" cy="482032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5035638" y="286873"/>
            <a:ext cx="7031866" cy="657112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/>
              <a:t>We have observed that they are </a:t>
            </a:r>
            <a:r>
              <a:rPr lang="en-IN" sz="2400" dirty="0"/>
              <a:t>13944 </a:t>
            </a:r>
            <a:r>
              <a:rPr lang="en-IN" sz="2400" dirty="0" smtClean="0"/>
              <a:t>rows and 	7 columns.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There are no null values.</a:t>
            </a:r>
          </a:p>
          <a:p>
            <a:pPr marL="109728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865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8" y="229011"/>
            <a:ext cx="10517068" cy="4505954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5308" y="4778061"/>
            <a:ext cx="10204360" cy="1146221"/>
          </a:xfrm>
        </p:spPr>
        <p:txBody>
          <a:bodyPr>
            <a:normAutofit/>
          </a:bodyPr>
          <a:lstStyle/>
          <a:p>
            <a:r>
              <a:rPr lang="en-US" sz="2400" b="0" dirty="0" smtClean="0">
                <a:effectLst/>
              </a:rPr>
              <a:t>As per the given requirement we have to consider these 3 conditions </a:t>
            </a:r>
            <a:r>
              <a:rPr lang="en-US" sz="2400" b="0" dirty="0" err="1" smtClean="0">
                <a:effectLst/>
              </a:rPr>
              <a:t>i.e</a:t>
            </a:r>
            <a:r>
              <a:rPr lang="en-US" sz="2400" b="0" dirty="0" smtClean="0">
                <a:effectLst/>
              </a:rPr>
              <a:t> </a:t>
            </a:r>
            <a:r>
              <a:rPr lang="en-US" sz="2400" dirty="0" smtClean="0">
                <a:effectLst/>
                <a:latin typeface="Arial Black" pitchFamily="34" charset="0"/>
              </a:rPr>
              <a:t>Depression</a:t>
            </a:r>
            <a:r>
              <a:rPr lang="en-US" sz="2400" b="0" dirty="0" smtClean="0">
                <a:effectLst/>
              </a:rPr>
              <a:t>, </a:t>
            </a:r>
            <a:r>
              <a:rPr lang="en-US" sz="2400" dirty="0" smtClean="0">
                <a:effectLst/>
                <a:latin typeface="Arial Black" pitchFamily="34" charset="0"/>
              </a:rPr>
              <a:t>High Blood Pressure</a:t>
            </a:r>
            <a:r>
              <a:rPr lang="en-US" sz="2400" b="0" dirty="0" smtClean="0">
                <a:effectLst/>
                <a:latin typeface="Arial Black" pitchFamily="34" charset="0"/>
              </a:rPr>
              <a:t> </a:t>
            </a:r>
            <a:r>
              <a:rPr lang="en-US" sz="2400" b="0" dirty="0" smtClean="0">
                <a:effectLst/>
              </a:rPr>
              <a:t>And </a:t>
            </a:r>
            <a:r>
              <a:rPr lang="en-US" sz="2400" dirty="0" smtClean="0">
                <a:effectLst/>
                <a:latin typeface="Arial Black" pitchFamily="34" charset="0"/>
              </a:rPr>
              <a:t>Diabetes</a:t>
            </a:r>
            <a:r>
              <a:rPr lang="en-US" sz="2400" b="0" dirty="0" smtClean="0">
                <a:effectLst/>
              </a:rPr>
              <a:t>. </a:t>
            </a:r>
            <a:endParaRPr lang="en-IN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754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70" y="1974417"/>
            <a:ext cx="6813030" cy="4904022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09600" y="2665927"/>
            <a:ext cx="4400282" cy="334136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As we can observe here are the highly rated drugs.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err="1"/>
              <a:t>Lisinopril</a:t>
            </a:r>
            <a:r>
              <a:rPr lang="en-US" sz="2400" dirty="0"/>
              <a:t> is the most preferred </a:t>
            </a:r>
            <a:r>
              <a:rPr lang="en-US" sz="2400" dirty="0" smtClean="0"/>
              <a:t>drug, </a:t>
            </a:r>
            <a:r>
              <a:rPr lang="en-US" sz="2400" dirty="0"/>
              <a:t>f</a:t>
            </a:r>
            <a:r>
              <a:rPr lang="en-US" sz="2400" dirty="0" smtClean="0"/>
              <a:t>ollowed by Venlafaxine and so on.</a:t>
            </a:r>
            <a:endParaRPr lang="en-IN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257577"/>
            <a:ext cx="4207099" cy="63106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Data Visualization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8" y="1020650"/>
            <a:ext cx="6154009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5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4552"/>
            <a:ext cx="7959144" cy="377351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43210" y="4507606"/>
            <a:ext cx="7139189" cy="17901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T</a:t>
            </a:r>
            <a:r>
              <a:rPr lang="en-US" sz="2000" dirty="0" smtClean="0"/>
              <a:t>here </a:t>
            </a:r>
            <a:r>
              <a:rPr lang="en-US" sz="2000" dirty="0"/>
              <a:t>are 140 different types of drugs which are given to the patient having High BP. 105 </a:t>
            </a:r>
            <a:r>
              <a:rPr lang="en-US" sz="2000" dirty="0" smtClean="0"/>
              <a:t>different </a:t>
            </a:r>
            <a:r>
              <a:rPr lang="en-US" sz="2000" dirty="0"/>
              <a:t>type of drugs which are given to the patients having Depression. 89 different types of drugs which are given to the patients having Diabetes.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269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1" y="1557294"/>
            <a:ext cx="6684134" cy="4481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3" y="252187"/>
            <a:ext cx="6154009" cy="130510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954590" y="1648495"/>
            <a:ext cx="4782355" cy="23439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Here we can observe that there are more number of patients suffering from depression followed by diabetes, Type 2 and then blood pressure.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542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67448" y="90153"/>
            <a:ext cx="3825025" cy="734095"/>
          </a:xfrm>
        </p:spPr>
        <p:txBody>
          <a:bodyPr>
            <a:normAutofit fontScale="90000"/>
          </a:bodyPr>
          <a:lstStyle/>
          <a:p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</a:rPr>
              <a:t>Word Cloud</a:t>
            </a:r>
            <a:endParaRPr lang="en-IN" u="sng" dirty="0">
              <a:solidFill>
                <a:schemeClr val="accent3">
                  <a:lumMod val="7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921"/>
            <a:ext cx="4971246" cy="3812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76" y="1815921"/>
            <a:ext cx="4069724" cy="3812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32" y="1815920"/>
            <a:ext cx="2969009" cy="38121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51" y="1354255"/>
            <a:ext cx="207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Depression</a:t>
            </a:r>
            <a:endParaRPr lang="en-IN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08749" y="1354254"/>
            <a:ext cx="3000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Diabetes, Type 2</a:t>
            </a:r>
            <a:endParaRPr lang="en-IN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488725" y="1400420"/>
            <a:ext cx="248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High Blood Pressure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325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4515</TotalTime>
  <Words>411</Words>
  <Application>Microsoft Office PowerPoint</Application>
  <PresentationFormat>Custom</PresentationFormat>
  <Paragraphs>67</Paragraphs>
  <Slides>23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Concourse</vt:lpstr>
      <vt:lpstr>PowerPoint Presentation</vt:lpstr>
      <vt:lpstr>PowerPoint Presentation</vt:lpstr>
      <vt:lpstr>PowerPoint Presentation</vt:lpstr>
      <vt:lpstr>PowerPoint Presentation</vt:lpstr>
      <vt:lpstr>As per the given requirement we have to consider these 3 conditions i.e Depression, High Blood Pressure And Diabetes. </vt:lpstr>
      <vt:lpstr>Data Visualization</vt:lpstr>
      <vt:lpstr>PowerPoint Presentation</vt:lpstr>
      <vt:lpstr>PowerPoint Presentation</vt:lpstr>
      <vt:lpstr>Word Cloud</vt:lpstr>
      <vt:lpstr>Sentiment Analysis</vt:lpstr>
      <vt:lpstr>Data Pre Processing</vt:lpstr>
      <vt:lpstr>PowerPoint Presentation</vt:lpstr>
      <vt:lpstr>PowerPoint Presentation</vt:lpstr>
      <vt:lpstr>Model Building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Summary</vt:lpstr>
      <vt:lpstr>Conclusion</vt:lpstr>
      <vt:lpstr>Deployment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Punam kurkure</dc:creator>
  <cp:lastModifiedBy>s</cp:lastModifiedBy>
  <cp:revision>61</cp:revision>
  <dcterms:created xsi:type="dcterms:W3CDTF">2023-04-10T06:50:56Z</dcterms:created>
  <dcterms:modified xsi:type="dcterms:W3CDTF">2023-05-16T13:56:33Z</dcterms:modified>
</cp:coreProperties>
</file>